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319" r:id="rId3"/>
    <p:sldId id="353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3" r:id="rId14"/>
    <p:sldId id="364" r:id="rId15"/>
    <p:sldId id="365" r:id="rId16"/>
    <p:sldId id="366" r:id="rId17"/>
    <p:sldId id="367" r:id="rId18"/>
    <p:sldId id="370" r:id="rId19"/>
    <p:sldId id="371" r:id="rId20"/>
    <p:sldId id="26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96056" autoAdjust="0"/>
  </p:normalViewPr>
  <p:slideViewPr>
    <p:cSldViewPr snapToGrid="0">
      <p:cViewPr varScale="1">
        <p:scale>
          <a:sx n="107" d="100"/>
          <a:sy n="107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jpg>
</file>

<file path=ppt/media/image3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4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6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0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3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317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54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68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11EB-D329-41AC-A27B-AABF4C979710}" type="datetimeFigureOut">
              <a:rPr lang="ru-RU" smtClean="0"/>
              <a:t>03.10.2022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7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2724" y="595533"/>
            <a:ext cx="6160140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 программирования С++</a:t>
            </a:r>
            <a:endParaRPr lang="ru-RU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2724" y="4747827"/>
            <a:ext cx="8543613" cy="1912571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>
            <a:defPPr>
              <a:defRPr lang="ru-RU"/>
            </a:defPPr>
            <a:lvl1pPr>
              <a:defRPr sz="2300">
                <a:solidFill>
                  <a:schemeClr val="bg1"/>
                </a:solidFill>
                <a:latin typeface="Gilroy" pitchFamily="50" charset="-52"/>
              </a:defRPr>
            </a:lvl1pPr>
          </a:lstStyle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Преподаватели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Пысин Максим Дмитриевич, ассистент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Краснов Дмитрий Олегович,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Лобанов Алексей Владимирович,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Крашенинников Роман Сергеевич, аспирант кафедры ИКТ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5813" y="2703547"/>
            <a:ext cx="11180425" cy="758409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Классы</a:t>
            </a:r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конструкторы и </a:t>
            </a:r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деструкторы.</a:t>
            </a:r>
          </a:p>
        </p:txBody>
      </p:sp>
    </p:spTree>
    <p:extLst>
      <p:ext uri="{BB962C8B-B14F-4D97-AF65-F5344CB8AC3E}">
        <p14:creationId xmlns:p14="http://schemas.microsoft.com/office/powerpoint/2010/main" val="253948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78040"/>
            <a:ext cx="7741921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 {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&gt;x;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&gt;y;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x = 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y =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237018" y="3771030"/>
            <a:ext cx="695498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main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// (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p.getX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p.getY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p.x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p.y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   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27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по умолчанию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725467" y="2293703"/>
            <a:ext cx="1020249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(){</a:t>
            </a:r>
            <a:endParaRPr lang="ru-R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//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Код конструктора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489941" y="1370373"/>
            <a:ext cx="106735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Конструктор</a:t>
            </a:r>
            <a:r>
              <a:rPr lang="ru-RU" dirty="0" smtClean="0"/>
              <a:t>, который не имеет параметров (или содержит параметры, которые все имеют </a:t>
            </a:r>
            <a:r>
              <a:rPr lang="ru-RU" b="1" dirty="0" smtClean="0"/>
              <a:t>значения по умолчанию</a:t>
            </a:r>
            <a:r>
              <a:rPr lang="ru-RU" dirty="0" smtClean="0"/>
              <a:t>), называется </a:t>
            </a:r>
            <a:r>
              <a:rPr lang="ru-RU" b="1" dirty="0" smtClean="0"/>
              <a:t>конструктором по умолчанию</a:t>
            </a:r>
            <a:r>
              <a:rPr lang="ru-RU" dirty="0" smtClean="0"/>
              <a:t>. Он вызывается, если пользователем не указаны значения для инициализации</a:t>
            </a:r>
            <a:endParaRPr lang="ru-RU" b="1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493417" y="4325028"/>
            <a:ext cx="1090906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Запомните</a:t>
            </a:r>
            <a:r>
              <a:rPr lang="ru-RU" dirty="0" smtClean="0"/>
              <a:t>: конструктор по умолчанию вызовет конструкторы всех полей данных. Если эти поля - объекты, для них будут вызваны конструкторы по умолчанию. Если это -</a:t>
            </a:r>
            <a:endParaRPr lang="ru-RU" dirty="0"/>
          </a:p>
          <a:p>
            <a:r>
              <a:rPr lang="ru-RU" dirty="0" smtClean="0"/>
              <a:t>указатели на объекты, то указатели будут проинициализированы значением 0, сами же объекты созданы не будут (!), память выделена не будет.</a:t>
            </a:r>
          </a:p>
          <a:p>
            <a:r>
              <a:rPr lang="ru-RU" dirty="0" smtClean="0"/>
              <a:t>Если ваш класс не имеет конструкторов, то язык C++ автоматически сгенерирует для вашего класса открытый конструктор по умолчанию. Его иногда называют </a:t>
            </a:r>
            <a:r>
              <a:rPr lang="ru-RU" b="1" dirty="0" smtClean="0"/>
              <a:t>неявным конструктором</a:t>
            </a:r>
            <a:r>
              <a:rPr lang="ru-RU" dirty="0" smtClean="0"/>
              <a:t> (или </a:t>
            </a:r>
            <a:r>
              <a:rPr lang="ru-RU" b="1" i="1" dirty="0" smtClean="0"/>
              <a:t>«неявно сгенерированным конструктором</a:t>
            </a:r>
            <a:r>
              <a:rPr lang="ru-RU" b="1" i="1" dirty="0"/>
              <a:t>»</a:t>
            </a:r>
            <a:r>
              <a:rPr lang="ru-RU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43081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Короткий конструктор присвоения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577176" y="3436554"/>
            <a:ext cx="1067354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Конструктор присвоения является синтаксическим сахаром и выполняет только простое присвоение значений передаваемых в конструктор ко внутренним полям класса.</a:t>
            </a:r>
            <a:endParaRPr lang="ru-RU" b="1" dirty="0" smtClean="0"/>
          </a:p>
          <a:p>
            <a:r>
              <a:rPr lang="ru-RU" b="1" dirty="0" smtClean="0"/>
              <a:t>Запомните</a:t>
            </a:r>
            <a:r>
              <a:rPr lang="ru-RU" dirty="0" smtClean="0"/>
              <a:t>: если среди полей класса есть хотя бы один указатель, почти всегда вам нужно писать свой конструктор (потому что инициализировать объекты лучше всегда в</a:t>
            </a:r>
            <a:endParaRPr lang="ru-RU" dirty="0"/>
          </a:p>
          <a:p>
            <a:r>
              <a:rPr lang="ru-RU" dirty="0"/>
              <a:t>конструкторе</a:t>
            </a:r>
            <a:r>
              <a:rPr lang="ru-RU" dirty="0" smtClean="0"/>
              <a:t>, а не в методах).</a:t>
            </a:r>
          </a:p>
          <a:p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681644" y="1682228"/>
            <a:ext cx="1181271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&gt;): 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83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043189"/>
            <a:ext cx="1098942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Конструктор копирования</a:t>
            </a:r>
            <a:r>
              <a:rPr lang="ru-RU" dirty="0" smtClean="0"/>
              <a:t> — это особый тип конструктора, который используется для создания нового объекта через копирование существующего объекта. И, как в случае с конструктором по умолчанию, если вы не предоставите конструктор копирования для своих классов самостоятельно, то язык C++ создаст </a:t>
            </a:r>
            <a:r>
              <a:rPr lang="ru-RU" b="1" dirty="0" err="1" smtClean="0"/>
              <a:t>public</a:t>
            </a:r>
            <a:r>
              <a:rPr lang="ru-RU" dirty="0" smtClean="0"/>
              <a:t>-конструктор копирования автоматически. Поскольку компилятор мало знает о вашем классе, то по умолчанию созданный конструктор копирования будет использовать </a:t>
            </a:r>
            <a:r>
              <a:rPr lang="ru-RU" dirty="0" err="1" smtClean="0"/>
              <a:t>почленную</a:t>
            </a:r>
            <a:r>
              <a:rPr lang="ru-RU" dirty="0" smtClean="0"/>
              <a:t> инициализацию. </a:t>
            </a:r>
            <a:r>
              <a:rPr lang="ru-RU" b="1" dirty="0" err="1" smtClean="0"/>
              <a:t>Почленная</a:t>
            </a:r>
            <a:r>
              <a:rPr lang="ru-RU" b="1" dirty="0" smtClean="0"/>
              <a:t> инициализация</a:t>
            </a:r>
            <a:r>
              <a:rPr lang="ru-RU" dirty="0" smtClean="0"/>
              <a:t> означает, что каждый член объекта-копии инициализируется непосредственно из члена объекта-оригинала. </a:t>
            </a:r>
          </a:p>
          <a:p>
            <a:r>
              <a:rPr lang="ru-RU" dirty="0" smtClean="0"/>
              <a:t>Конструктор копирования является синтаксическим сахаром.</a:t>
            </a:r>
            <a:endParaRPr lang="ru-RU" b="1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r>
              <a:rPr lang="ru-RU" dirty="0" smtClean="0"/>
              <a:t>Конструктор копирования по умолчанию создает «</a:t>
            </a:r>
            <a:r>
              <a:rPr lang="ru-RU" dirty="0" err="1" smtClean="0"/>
              <a:t>shadow</a:t>
            </a:r>
            <a:r>
              <a:rPr lang="ru-RU" dirty="0" smtClean="0"/>
              <a:t> </a:t>
            </a:r>
            <a:r>
              <a:rPr lang="ru-RU" dirty="0" err="1" smtClean="0"/>
              <a:t>copy</a:t>
            </a:r>
            <a:r>
              <a:rPr lang="ru-RU" dirty="0" smtClean="0"/>
              <a:t>» - теневую копию объекта, то есть не копирует память, выделенную с помощью </a:t>
            </a:r>
            <a:r>
              <a:rPr lang="ru-RU" dirty="0" err="1" smtClean="0"/>
              <a:t>new</a:t>
            </a:r>
            <a:r>
              <a:rPr lang="ru-RU" dirty="0" smtClean="0"/>
              <a:t>, </a:t>
            </a:r>
            <a:r>
              <a:rPr lang="ru-RU" dirty="0" err="1" smtClean="0"/>
              <a:t>new</a:t>
            </a:r>
            <a:r>
              <a:rPr lang="ru-RU" dirty="0" smtClean="0"/>
              <a:t>[], а только копирует указатель (поле-указатель указывает на ту же область памяти, что и у старого! При удалении старого объекта новый объект указатель на область памяти, которая может быть перезаписана. Отсюда странные «баги» – «</a:t>
            </a:r>
            <a:r>
              <a:rPr lang="ru-RU" dirty="0" err="1" smtClean="0"/>
              <a:t>гейзенбаги</a:t>
            </a:r>
            <a:r>
              <a:rPr lang="ru-RU" dirty="0" smtClean="0"/>
              <a:t>»)</a:t>
            </a:r>
          </a:p>
          <a:p>
            <a:r>
              <a:rPr lang="ru-RU" b="1" dirty="0" smtClean="0"/>
              <a:t>Запомните</a:t>
            </a:r>
            <a:r>
              <a:rPr lang="en-US" b="1" dirty="0" smtClean="0"/>
              <a:t>: </a:t>
            </a:r>
            <a:r>
              <a:rPr lang="ru-RU" dirty="0" smtClean="0"/>
              <a:t>конструктор копирования возможно совмещать с обычным стилем.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94755" y="3345992"/>
            <a:ext cx="1020249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sz="16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&gt;&amp;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&gt;){</a:t>
            </a:r>
            <a:endParaRPr lang="ru-RU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код копирования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84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30630" y="258414"/>
            <a:ext cx="7901555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 по умолчанию: 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00573"/>
            <a:ext cx="8323811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* error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printAddress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x = 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y =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error =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709590" y="3718679"/>
            <a:ext cx="545634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main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mtClean="0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 smtClean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mtClean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mtClean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p.printAddress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0x61fe18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p.error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0x794220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Point p2 = p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p2.printPoint();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p2.printAddress();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0x61fe10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p2.error &lt;&lt; 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// 0x794220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493417" y="607514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/>
              <a:t>Запомните</a:t>
            </a:r>
            <a:r>
              <a:rPr lang="ru-RU" dirty="0" smtClean="0"/>
              <a:t>: при передаче по значению создается копия переменной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892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копирования: 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64134"/>
            <a:ext cx="8323811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* error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sz="16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sz="16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printAddress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x = 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y = 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error =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ru-RU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x =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point.x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y =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point.y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error =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{*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point.error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643478" y="3828378"/>
            <a:ext cx="545634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main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 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p.printAddress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0x61fe10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p.error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0x6e4220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Point p2 = p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p2.printPoint();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(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12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, 10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p2.printAddress();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      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 0x61fe00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&lt;&lt; p2.error &lt;&lt;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 // 0x6e4260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695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Деструктор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82187" y="1155557"/>
            <a:ext cx="1125538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Деструктор</a:t>
            </a:r>
            <a:r>
              <a:rPr lang="ru-RU" dirty="0" smtClean="0"/>
              <a:t> — это специальный тип </a:t>
            </a:r>
            <a:r>
              <a:rPr lang="ru-RU" b="1" dirty="0" smtClean="0"/>
              <a:t>метода</a:t>
            </a:r>
            <a:r>
              <a:rPr lang="ru-RU" dirty="0" smtClean="0"/>
              <a:t> класса, который выполняется при удалении объекта класса. В то время как </a:t>
            </a:r>
            <a:r>
              <a:rPr lang="ru-RU" b="1" dirty="0" smtClean="0"/>
              <a:t>конструкторы</a:t>
            </a:r>
            <a:r>
              <a:rPr lang="ru-RU" dirty="0" smtClean="0"/>
              <a:t> предназначены для инициализации класса, деструкторы предназначены для очистки памяти после него.</a:t>
            </a:r>
          </a:p>
          <a:p>
            <a:r>
              <a:rPr lang="ru-RU" dirty="0" smtClean="0"/>
              <a:t>Когда объект автоматически выходит из области видимости или </a:t>
            </a:r>
            <a:r>
              <a:rPr lang="ru-RU" b="1" dirty="0" smtClean="0"/>
              <a:t>динамически выделенный</a:t>
            </a:r>
            <a:r>
              <a:rPr lang="ru-RU" dirty="0" smtClean="0"/>
              <a:t> объект явно удаляется с помощью ключевого слова </a:t>
            </a:r>
            <a:r>
              <a:rPr lang="ru-RU" dirty="0" err="1" smtClean="0"/>
              <a:t>delete</a:t>
            </a:r>
            <a:r>
              <a:rPr lang="ru-RU" dirty="0" smtClean="0"/>
              <a:t>, вызывается деструктор класса (если он существует) для выполнения необходимой очистки до того, как объект будет удален из памяти. Для простых классов (</a:t>
            </a:r>
            <a:r>
              <a:rPr lang="ru-RU" dirty="0"/>
              <a:t>тех</a:t>
            </a:r>
            <a:r>
              <a:rPr lang="ru-RU" dirty="0" smtClean="0"/>
              <a:t>, которые только инициализируют значения обычных переменных-членов) деструктор не нужен, так как C++ автоматически выполнит очистку самостоятельно</a:t>
            </a:r>
            <a:r>
              <a:rPr lang="ru-RU" dirty="0"/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smtClean="0"/>
              <a:t>Так же, как и конструкторы, деструкторы имеют свои правила, которые касаются их имен: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 smtClean="0"/>
              <a:t>деструктор должен иметь то же имя, что и класс, со знаком тильда (~) в самом начале;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 smtClean="0"/>
              <a:t>деструктор не может принимать аргументы;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 smtClean="0"/>
              <a:t>деструктор не имеет типа возврата</a:t>
            </a:r>
            <a:r>
              <a:rPr lang="ru-RU" altLang="ru-RU" dirty="0"/>
              <a:t>.</a:t>
            </a:r>
          </a:p>
          <a:p>
            <a:r>
              <a:rPr lang="ru-RU" dirty="0" smtClean="0"/>
              <a:t>Сигнатура деструктора выглядит следующим образом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-426672" y="487756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~&lt;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// 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код деструктора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7996893" y="4859559"/>
            <a:ext cx="37406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Пример для класса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endParaRPr lang="ru-R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~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Point(){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delete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&gt;error;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356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Указатель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00571"/>
            <a:ext cx="1088279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В каждом методе класса всегда существует указатель с названием </a:t>
            </a:r>
            <a:r>
              <a:rPr lang="en-US" dirty="0" smtClean="0"/>
              <a:t>this </a:t>
            </a:r>
            <a:r>
              <a:rPr lang="ru-RU" dirty="0" smtClean="0"/>
              <a:t>который всегда в обязательном порядке указывает на текущий объект класса у которого был вызван этот метод. Чаще всего этот указатель используется для того что бы обращаться к полям  в случае если их названия совпадают с названиями локальных переменных.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При вызове </a:t>
            </a:r>
            <a:r>
              <a:rPr lang="en-US" dirty="0" err="1" smtClean="0"/>
              <a:t>obj.method</a:t>
            </a:r>
            <a:r>
              <a:rPr lang="en-US" dirty="0" smtClean="0"/>
              <a:t>(</a:t>
            </a:r>
            <a:r>
              <a:rPr lang="en-US" dirty="0" err="1" smtClean="0"/>
              <a:t>parm</a:t>
            </a:r>
            <a:r>
              <a:rPr lang="en-US" dirty="0" smtClean="0"/>
              <a:t>), </a:t>
            </a:r>
            <a:r>
              <a:rPr lang="ru-RU" dirty="0" smtClean="0"/>
              <a:t>компилятор фактически вызывает </a:t>
            </a:r>
            <a:r>
              <a:rPr lang="en-US" dirty="0" smtClean="0"/>
              <a:t>method (&amp;</a:t>
            </a:r>
            <a:r>
              <a:rPr lang="en-US" dirty="0" err="1" smtClean="0"/>
              <a:t>obj</a:t>
            </a:r>
            <a:r>
              <a:rPr lang="en-US" dirty="0" smtClean="0"/>
              <a:t>, </a:t>
            </a:r>
            <a:r>
              <a:rPr lang="en-US" dirty="0" err="1" smtClean="0"/>
              <a:t>parm</a:t>
            </a:r>
            <a:r>
              <a:rPr lang="en-US" dirty="0" smtClean="0"/>
              <a:t>).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Внутри </a:t>
            </a:r>
            <a:r>
              <a:rPr lang="en-US" dirty="0" smtClean="0"/>
              <a:t>method(), </a:t>
            </a:r>
            <a:r>
              <a:rPr lang="ru-RU" dirty="0" smtClean="0"/>
              <a:t>указатель *</a:t>
            </a:r>
            <a:r>
              <a:rPr lang="en-US" dirty="0" smtClean="0"/>
              <a:t>this </a:t>
            </a:r>
            <a:r>
              <a:rPr lang="ru-RU" dirty="0" smtClean="0"/>
              <a:t>содержит адрес объекта </a:t>
            </a:r>
            <a:r>
              <a:rPr lang="en-US" dirty="0" smtClean="0"/>
              <a:t>obj.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К любым переменным-членам внутри </a:t>
            </a:r>
            <a:r>
              <a:rPr lang="en-US" dirty="0" smtClean="0"/>
              <a:t>method() </a:t>
            </a:r>
            <a:r>
              <a:rPr lang="ru-RU" dirty="0" smtClean="0"/>
              <a:t>добавляется префикс </a:t>
            </a:r>
            <a:r>
              <a:rPr lang="en-US" dirty="0" smtClean="0"/>
              <a:t>this-&gt;. </a:t>
            </a:r>
            <a:r>
              <a:rPr lang="ru-RU" dirty="0" smtClean="0"/>
              <a:t>Поэтому, когда мы говорим </a:t>
            </a:r>
            <a:r>
              <a:rPr lang="en-US" dirty="0" err="1" smtClean="0"/>
              <a:t>cls_field</a:t>
            </a:r>
            <a:r>
              <a:rPr lang="en-US" dirty="0" smtClean="0"/>
              <a:t> = </a:t>
            </a:r>
            <a:r>
              <a:rPr lang="en-US" dirty="0" err="1" smtClean="0"/>
              <a:t>parm</a:t>
            </a:r>
            <a:r>
              <a:rPr lang="en-US" dirty="0" smtClean="0"/>
              <a:t>, </a:t>
            </a:r>
            <a:r>
              <a:rPr lang="ru-RU" dirty="0" smtClean="0"/>
              <a:t>компилятор фактически выполняет </a:t>
            </a:r>
            <a:r>
              <a:rPr lang="en-US" dirty="0" smtClean="0"/>
              <a:t>this-&gt;</a:t>
            </a:r>
            <a:r>
              <a:rPr lang="en-US" dirty="0" err="1" smtClean="0"/>
              <a:t>cls_field</a:t>
            </a:r>
            <a:r>
              <a:rPr lang="en-US" dirty="0" smtClean="0"/>
              <a:t> = </a:t>
            </a:r>
            <a:r>
              <a:rPr lang="en-US" dirty="0" err="1" smtClean="0"/>
              <a:t>parm</a:t>
            </a:r>
            <a:r>
              <a:rPr lang="en-US" dirty="0" smtClean="0"/>
              <a:t>, </a:t>
            </a:r>
            <a:r>
              <a:rPr lang="ru-RU" dirty="0" smtClean="0"/>
              <a:t>который, в этом случае, обновляет </a:t>
            </a:r>
            <a:r>
              <a:rPr lang="en-US" dirty="0" err="1" smtClean="0"/>
              <a:t>obj.cls_field</a:t>
            </a:r>
            <a:r>
              <a:rPr lang="en-US" dirty="0" smtClean="0"/>
              <a:t> </a:t>
            </a:r>
            <a:r>
              <a:rPr lang="ru-RU" dirty="0" smtClean="0"/>
              <a:t>на </a:t>
            </a:r>
            <a:r>
              <a:rPr lang="en-US" dirty="0" err="1" smtClean="0"/>
              <a:t>parm</a:t>
            </a:r>
            <a:r>
              <a:rPr lang="en-US" dirty="0" smtClean="0"/>
              <a:t>.</a:t>
            </a:r>
            <a:endParaRPr lang="ru-RU" dirty="0" smtClean="0"/>
          </a:p>
          <a:p>
            <a:r>
              <a:rPr lang="ru-RU" dirty="0" smtClean="0"/>
              <a:t>Пример</a:t>
            </a:r>
            <a:r>
              <a:rPr lang="en-US" dirty="0" smtClean="0"/>
              <a:t>:</a:t>
            </a:r>
            <a:endParaRPr lang="ru-RU" dirty="0" smtClean="0"/>
          </a:p>
        </p:txBody>
      </p:sp>
      <p:sp>
        <p:nvSpPr>
          <p:cNvPr id="10" name="Прямоугольник 9"/>
          <p:cNvSpPr/>
          <p:nvPr/>
        </p:nvSpPr>
        <p:spPr>
          <a:xfrm>
            <a:off x="493417" y="408754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Point(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x = 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y = 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error =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93417" y="5521149"/>
            <a:ext cx="110155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Указатель *</a:t>
            </a:r>
            <a:r>
              <a:rPr lang="ru-RU" dirty="0" err="1"/>
              <a:t>this</a:t>
            </a:r>
            <a:r>
              <a:rPr lang="ru-RU" dirty="0"/>
              <a:t> является скрытым параметром, который неявно добавляется к каждому методу класса. В большинстве случаев нам не нужно </a:t>
            </a:r>
            <a:r>
              <a:rPr lang="ru-RU" u="sng" dirty="0"/>
              <a:t>о</a:t>
            </a:r>
            <a:r>
              <a:rPr lang="ru-RU" dirty="0"/>
              <a:t>бращаться к нему напрямую, но при необходимости это можно сделать. Стоит отметить, что указатель *</a:t>
            </a:r>
            <a:r>
              <a:rPr lang="ru-RU" dirty="0" err="1"/>
              <a:t>this</a:t>
            </a:r>
            <a:r>
              <a:rPr lang="ru-RU" dirty="0"/>
              <a:t> является константным указателем — вы можете изменить значение исходного объекта, но вы не можете заставить указатель *</a:t>
            </a:r>
            <a:r>
              <a:rPr lang="ru-RU" dirty="0" err="1"/>
              <a:t>this</a:t>
            </a:r>
            <a:r>
              <a:rPr lang="ru-RU" dirty="0"/>
              <a:t> указывать на что-то другое.</a:t>
            </a:r>
          </a:p>
        </p:txBody>
      </p:sp>
    </p:spTree>
    <p:extLst>
      <p:ext uri="{BB962C8B-B14F-4D97-AF65-F5344CB8AC3E}">
        <p14:creationId xmlns:p14="http://schemas.microsoft.com/office/powerpoint/2010/main" val="80522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Цепочки обработки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25545" y="1100571"/>
            <a:ext cx="1134100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Иногда бывает полезно, чтобы метод класса возвращал объект, с которым работает, в виде возвращаемого значения. Основной смысл здесь — это позволить нескольким методам объединиться в «</a:t>
            </a:r>
            <a:r>
              <a:rPr lang="ru-RU" dirty="0"/>
              <a:t>цепочку</a:t>
            </a:r>
            <a:r>
              <a:rPr lang="ru-RU" dirty="0" smtClean="0"/>
              <a:t>», работая при этом с одним объектом</a:t>
            </a:r>
            <a:r>
              <a:rPr lang="ru-RU" dirty="0" smtClean="0"/>
              <a:t>.</a:t>
            </a:r>
            <a:endParaRPr lang="en-US" dirty="0" smtClean="0"/>
          </a:p>
          <a:p>
            <a:r>
              <a:rPr lang="ru-RU" dirty="0" smtClean="0"/>
              <a:t>Организация работы с объектом в таком стиле должна быть обоснована логической необходимостью. Иначе, постоянное изменение внутреннего состояния объекта, без явного присвоения результата другому объекту может вызвать множество логических проблем при построении алгоритмов.</a:t>
            </a:r>
            <a:endParaRPr lang="ru-RU" dirty="0" smtClean="0"/>
          </a:p>
          <a:p>
            <a:r>
              <a:rPr lang="ru-RU" dirty="0" smtClean="0"/>
              <a:t>Пример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322633" y="3189277"/>
            <a:ext cx="554673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Point{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:</a:t>
            </a:r>
            <a:endParaRPr lang="ru-RU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ru-RU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</a:t>
            </a:r>
            <a:r>
              <a:rPr lang="en-US" dirty="0" smtClean="0">
                <a:latin typeface="Consolas" panose="020B0609020204030204" pitchFamily="49" charset="0"/>
              </a:rPr>
              <a:t>…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Point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x += shift;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y += shift;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717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Цепочки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обработки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Пример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493416" y="1100571"/>
            <a:ext cx="7574819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Point{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y =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x += shift;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y += shift;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x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y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-&gt;x;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-&gt;y;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x,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y){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-&gt;x = x;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-&gt;y = y;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280825" y="1295219"/>
            <a:ext cx="7839457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main(){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Point* p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Point(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(-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20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(12, 10)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(7, 10)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(7, 30)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 (7, 30)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23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(-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15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p-&gt;x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p-&gt;y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 (30, 15)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06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Жизнь С++ / Хаб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2778" y="205778"/>
            <a:ext cx="6446444" cy="6446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72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23331" y="3149823"/>
            <a:ext cx="4545339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32309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93417" y="1295219"/>
            <a:ext cx="655284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Объектно-ориентированное программирование (ООП) — методология программирования, основанная на представлении программы в виде совокупности объектов, каждый из которых является экземпляром определённого класса, а классы образуют иерархию наследования.</a:t>
            </a:r>
          </a:p>
          <a:p>
            <a:r>
              <a:rPr lang="ru-RU" dirty="0"/>
              <a:t>Идеологически ООП — подход к программированию как к моделированию информационных объектов, решающий на новом уровне основную задачу структурного программирования: структурирование информации с точки зрения управляемости, что существенно улучшает управляемость самим процессом моделирования, что, в свою очередь, особенно важно при реализации крупных проектов.</a:t>
            </a:r>
          </a:p>
          <a:p>
            <a:r>
              <a:rPr lang="ru-RU" dirty="0"/>
              <a:t>Объектно-ориентированное программирование рассматривает данные не само по себе, а в связке с операциями с этими данными, в этой парадигме структуры представляют собой наборы данных и функций по работе с этими данными.</a:t>
            </a:r>
            <a:endParaRPr lang="en-US" dirty="0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159" y="3282962"/>
            <a:ext cx="4572000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93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Абстрагирование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493417" y="1295219"/>
            <a:ext cx="10978343" cy="5024706"/>
            <a:chOff x="606829" y="1376095"/>
            <a:chExt cx="10978343" cy="5024706"/>
          </a:xfrm>
        </p:grpSpPr>
        <p:sp>
          <p:nvSpPr>
            <p:cNvPr id="10" name="Прямоугольник 9"/>
            <p:cNvSpPr/>
            <p:nvPr/>
          </p:nvSpPr>
          <p:spPr>
            <a:xfrm>
              <a:off x="606829" y="1376095"/>
              <a:ext cx="10978343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 smtClean="0"/>
                <a:t>Абстрагирование — это метод познания, мысленное выделение, вычленение некоторых элементов конкретного множества и отвлечение их от прочих элементов данного множества. Это один из основных процессов умственной деятельности человека, опирающийся на знаковое опосредствование и позволяющий превратить в объект рассмотрения разные свойства предметов.</a:t>
              </a:r>
            </a:p>
            <a:p>
              <a:r>
                <a:rPr lang="ru-RU" dirty="0" smtClean="0"/>
                <a:t>Результат абстрагирования — абстрактные понятия, например: цвет, кривизна, красота и т. д.</a:t>
              </a:r>
              <a:endParaRPr lang="ru-RU" dirty="0"/>
            </a:p>
          </p:txBody>
        </p:sp>
        <p:grpSp>
          <p:nvGrpSpPr>
            <p:cNvPr id="11" name="Группа 10"/>
            <p:cNvGrpSpPr/>
            <p:nvPr/>
          </p:nvGrpSpPr>
          <p:grpSpPr>
            <a:xfrm>
              <a:off x="1354973" y="3329119"/>
              <a:ext cx="6943901" cy="3071682"/>
              <a:chOff x="1252447" y="3329119"/>
              <a:chExt cx="6943901" cy="3071682"/>
            </a:xfrm>
          </p:grpSpPr>
          <p:grpSp>
            <p:nvGrpSpPr>
              <p:cNvPr id="12" name="Группа 11"/>
              <p:cNvGrpSpPr/>
              <p:nvPr/>
            </p:nvGrpSpPr>
            <p:grpSpPr>
              <a:xfrm>
                <a:off x="1252447" y="3329119"/>
                <a:ext cx="3990111" cy="3071682"/>
                <a:chOff x="1252447" y="3329119"/>
                <a:chExt cx="3990111" cy="3071682"/>
              </a:xfrm>
            </p:grpSpPr>
            <p:sp>
              <p:nvSpPr>
                <p:cNvPr id="14" name="Овал 13"/>
                <p:cNvSpPr/>
                <p:nvPr/>
              </p:nvSpPr>
              <p:spPr>
                <a:xfrm>
                  <a:off x="2582484" y="3329119"/>
                  <a:ext cx="1330037" cy="115866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5" name="Правильный пятиугольник 14"/>
                <p:cNvSpPr/>
                <p:nvPr/>
              </p:nvSpPr>
              <p:spPr>
                <a:xfrm>
                  <a:off x="3912521" y="4280511"/>
                  <a:ext cx="1330037" cy="1163782"/>
                </a:xfrm>
                <a:prstGeom prst="pentagon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6" name="Ромб 15"/>
                <p:cNvSpPr/>
                <p:nvPr/>
              </p:nvSpPr>
              <p:spPr>
                <a:xfrm>
                  <a:off x="1252447" y="4280511"/>
                  <a:ext cx="1330037" cy="1163782"/>
                </a:xfrm>
                <a:prstGeom prst="diamond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7" name="Шестиугольник 16"/>
                <p:cNvSpPr/>
                <p:nvPr/>
              </p:nvSpPr>
              <p:spPr>
                <a:xfrm>
                  <a:off x="2582484" y="5237017"/>
                  <a:ext cx="1330037" cy="1163784"/>
                </a:xfrm>
                <a:prstGeom prst="hexagon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</p:grpSp>
          <p:sp>
            <p:nvSpPr>
              <p:cNvPr id="13" name="Стрелка вправо 12"/>
              <p:cNvSpPr/>
              <p:nvPr/>
            </p:nvSpPr>
            <p:spPr>
              <a:xfrm>
                <a:off x="5852159" y="4487787"/>
                <a:ext cx="2344189" cy="60822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pic>
        <p:nvPicPr>
          <p:cNvPr id="18" name="Рисунок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41" y="3116519"/>
            <a:ext cx="3189007" cy="318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0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Преимущества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437778"/>
            <a:ext cx="656180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/>
              <a:t>- ООП код легче понимать и проектировать, так как программист оперирует терминами предметной области, что позволяет разговаривать с заказчиком на одном языке и позволяет лучше предусмотреть все варианты действий с данными.</a:t>
            </a:r>
          </a:p>
          <a:p>
            <a:pPr algn="just"/>
            <a:r>
              <a:rPr lang="ru-RU" dirty="0"/>
              <a:t>- </a:t>
            </a:r>
            <a:r>
              <a:rPr lang="ru-RU" dirty="0" smtClean="0"/>
              <a:t>Программисту </a:t>
            </a:r>
            <a:r>
              <a:rPr lang="ru-RU" dirty="0"/>
              <a:t>не приходится решать множество технических вопросов хранения и локализации данных одного абстрактного понятия, </a:t>
            </a:r>
            <a:r>
              <a:rPr lang="ru-RU" dirty="0" smtClean="0"/>
              <a:t>разграничения </a:t>
            </a:r>
            <a:r>
              <a:rPr lang="ru-RU" dirty="0"/>
              <a:t>и локализации функций работы с ними, что позволяет не учитывать эту специфику во время проектирования и ускорить программирование.</a:t>
            </a:r>
          </a:p>
          <a:p>
            <a:pPr algn="just"/>
            <a:r>
              <a:rPr lang="ru-RU" dirty="0" smtClean="0"/>
              <a:t>-</a:t>
            </a:r>
            <a:r>
              <a:rPr lang="en-US" dirty="0" smtClean="0"/>
              <a:t> </a:t>
            </a:r>
            <a:r>
              <a:rPr lang="ru-RU" dirty="0" smtClean="0"/>
              <a:t>ООП </a:t>
            </a:r>
            <a:r>
              <a:rPr lang="ru-RU" dirty="0"/>
              <a:t>код легче поддерживать чем процедурный, так как локализация всех функций и данных позволяет лучше в нем ориентироваться</a:t>
            </a:r>
          </a:p>
          <a:p>
            <a:pPr algn="just"/>
            <a:r>
              <a:rPr lang="ru-RU" dirty="0"/>
              <a:t>- </a:t>
            </a:r>
            <a:r>
              <a:rPr lang="ru-RU" dirty="0" smtClean="0"/>
              <a:t>Высокая </a:t>
            </a:r>
            <a:r>
              <a:rPr lang="ru-RU" dirty="0"/>
              <a:t>степень повторного использования кода из-за выделения множества абстрактных понятий, которые могут быть не жестко привязаны к текущему проекту, что позволит использовать их в других проектах.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159" y="2206742"/>
            <a:ext cx="4572000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27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Критика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215" y="1169516"/>
            <a:ext cx="6107373" cy="536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87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Критика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25689"/>
            <a:ext cx="1131362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Критика рекламы ООП </a:t>
            </a:r>
            <a:endParaRPr lang="ru-RU" b="1" dirty="0"/>
          </a:p>
          <a:p>
            <a:r>
              <a:rPr lang="ru-RU" dirty="0" smtClean="0"/>
              <a:t>Критикуется явно высказываемое или подразумеваемое в работах некоторых пропагандистов ООП, а также в рекламных материалах «</a:t>
            </a:r>
            <a:r>
              <a:rPr lang="ru-RU" dirty="0"/>
              <a:t>объектно-ориентированных</a:t>
            </a:r>
            <a:r>
              <a:rPr lang="ru-RU" dirty="0" smtClean="0"/>
              <a:t>» средств разработки представление об объектном программировании как о некоем всемогущем подходе, который магическим образом устраняет сложность программирования. </a:t>
            </a:r>
            <a:endParaRPr lang="ru-RU" dirty="0"/>
          </a:p>
          <a:p>
            <a:r>
              <a:rPr lang="ru-RU" b="1" dirty="0" smtClean="0"/>
              <a:t>Оспаривание эффективности разработки методами ООП </a:t>
            </a:r>
            <a:endParaRPr lang="ru-RU" b="1" dirty="0"/>
          </a:p>
          <a:p>
            <a:r>
              <a:rPr lang="ru-RU" dirty="0" smtClean="0"/>
              <a:t>Критики оспаривают тезис о том, что разработка объектно-ориентированных программ требует меньше ресурсов или приводит к созданию более качественного ПО. Проводится сравнение затрат на разработку разными методами, на основании которого делается вывод об отсутствии у ООП преимуществ в данном направлении. </a:t>
            </a:r>
            <a:endParaRPr lang="ru-RU" dirty="0"/>
          </a:p>
          <a:p>
            <a:r>
              <a:rPr lang="ru-RU" b="1" dirty="0" smtClean="0"/>
              <a:t>Производительность объектно-ориентированных программ </a:t>
            </a:r>
            <a:endParaRPr lang="ru-RU" b="1" dirty="0"/>
          </a:p>
          <a:p>
            <a:r>
              <a:rPr lang="ru-RU" dirty="0" smtClean="0"/>
              <a:t>Указывается на то, что целый ряд «врождённых особенностей» ООП-технологии делает построенные на её основе программы технически менее эффективными, по сравнению с аналогичными необъектными программами. Не отрицая действительно имеющихся дополнительных накладных расходов на организацию работы ООП-программ (</a:t>
            </a:r>
            <a:r>
              <a:rPr lang="ru-RU" dirty="0"/>
              <a:t>см</a:t>
            </a:r>
            <a:r>
              <a:rPr lang="ru-RU" dirty="0" smtClean="0"/>
              <a:t>. раздел «</a:t>
            </a:r>
            <a:r>
              <a:rPr lang="ru-RU" dirty="0"/>
              <a:t>Производительность</a:t>
            </a:r>
            <a:r>
              <a:rPr lang="ru-RU" dirty="0" smtClean="0"/>
              <a:t>» выше), нужно, однако, отметить, что значение снижения производительности часто преувеличивается критиками. </a:t>
            </a:r>
            <a:endParaRPr lang="ru-RU" dirty="0"/>
          </a:p>
          <a:p>
            <a:r>
              <a:rPr lang="ru-RU" b="1" dirty="0" smtClean="0"/>
              <a:t>Критика отдельных технологических решений в ООП-языках и библиотеках </a:t>
            </a:r>
            <a:endParaRPr lang="ru-RU" b="1" dirty="0"/>
          </a:p>
          <a:p>
            <a:r>
              <a:rPr lang="ru-RU" dirty="0" smtClean="0"/>
              <a:t>Эта критика многочисленна, но затрагивает она не ООП как таковое, а приемлемость и применимость в конкретных случаях тех или иных реализаций её механизмов. Одним из излюбленных объектов критики является язык C++, входящий в число наиболее распространённых промышленных ООП-языков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639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 С++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811215" y="1351508"/>
            <a:ext cx="10569632" cy="4154984"/>
            <a:chOff x="811215" y="1674674"/>
            <a:chExt cx="10569632" cy="4154984"/>
          </a:xfrm>
        </p:grpSpPr>
        <p:sp>
          <p:nvSpPr>
            <p:cNvPr id="10" name="Прямоугольник 9"/>
            <p:cNvSpPr/>
            <p:nvPr/>
          </p:nvSpPr>
          <p:spPr>
            <a:xfrm>
              <a:off x="994786" y="2875003"/>
              <a:ext cx="1020249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class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Наименование класса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&gt; {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   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public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: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тип поля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поля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&gt;;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тип поля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поля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&gt; = </a:t>
              </a:r>
              <a:r>
                <a:rPr lang="en-US" dirty="0" smtClean="0">
                  <a:solidFill>
                    <a:srgbClr val="098658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 smtClean="0">
                  <a:solidFill>
                    <a:srgbClr val="098658"/>
                  </a:solidFill>
                  <a:latin typeface="Consolas" panose="020B0609020204030204" pitchFamily="49" charset="0"/>
                </a:rPr>
                <a:t>значение по умолчанию</a:t>
              </a:r>
              <a:r>
                <a:rPr lang="en-US" dirty="0" smtClean="0">
                  <a:solidFill>
                    <a:srgbClr val="098658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;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тип возвращаемого значения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метода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&gt; (&lt;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параметры метода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&gt;){</a:t>
              </a:r>
              <a:endParaRPr lang="ru-RU" dirty="0" smtClean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            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// </a:t>
              </a:r>
              <a:r>
                <a:rPr lang="ru-RU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блок кода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}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};</a:t>
              </a:r>
              <a:endPara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11" name="Прямоугольник 10"/>
            <p:cNvSpPr/>
            <p:nvPr/>
          </p:nvSpPr>
          <p:spPr>
            <a:xfrm>
              <a:off x="811215" y="1674674"/>
              <a:ext cx="1056963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 smtClean="0"/>
                <a:t>Класс С++ это специализированная языковая конструкция которая похожа на структуры и как и структура имеет набор внутренних </a:t>
              </a:r>
              <a:r>
                <a:rPr lang="ru-RU" b="1" dirty="0" smtClean="0"/>
                <a:t>полей</a:t>
              </a:r>
              <a:r>
                <a:rPr lang="ru-RU" dirty="0" smtClean="0"/>
                <a:t>, которые хранят информацию этой структуры, но помимо них имеет так же набор функций которые ассоциируются только с этой структурой и называемых </a:t>
              </a:r>
              <a:r>
                <a:rPr lang="ru-RU" b="1" dirty="0" smtClean="0"/>
                <a:t>методами</a:t>
              </a:r>
              <a:r>
                <a:rPr lang="ru-RU" dirty="0" smtClean="0"/>
                <a:t>.</a:t>
              </a:r>
            </a:p>
            <a:p>
              <a:r>
                <a:rPr lang="ru-RU" dirty="0" smtClean="0"/>
                <a:t>Класс имеет следующую сигнатуру</a:t>
              </a:r>
              <a:r>
                <a:rPr lang="en-US" dirty="0" smtClean="0"/>
                <a:t>:</a:t>
              </a:r>
              <a:endParaRPr lang="en-US" dirty="0"/>
            </a:p>
          </p:txBody>
        </p:sp>
        <p:sp>
          <p:nvSpPr>
            <p:cNvPr id="12" name="Прямоугольник 11"/>
            <p:cNvSpPr/>
            <p:nvPr/>
          </p:nvSpPr>
          <p:spPr>
            <a:xfrm>
              <a:off x="811215" y="5183327"/>
              <a:ext cx="1056963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smtClean="0"/>
                <a:t>Методы являются обычными функциями но объявления этих функций находятся внутри блока кода принадлежащего классу</a:t>
              </a:r>
              <a:r>
                <a:rPr lang="ru-RU" dirty="0" smtClean="0"/>
                <a:t>.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1116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886691" y="1316058"/>
            <a:ext cx="1005285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Конструктор</a:t>
            </a:r>
            <a:r>
              <a:rPr lang="ru-RU" dirty="0" smtClean="0"/>
              <a:t> - это специальный метод, который вызывается автоматически при выполнении инструкции объявления переменной. При этом память под переменную уже выделена заранее, т.к. память под все локальные переменные выделяется на стеке программы в момент вызова функции. Конструкторы обычно используются для инициализации переменных-членов класса значениями, которые предоставлены по умолчанию/пользователем, или для выполнения любых шагов настройки, необходимых для используемого класса (</a:t>
            </a:r>
            <a:r>
              <a:rPr lang="ru-RU" dirty="0"/>
              <a:t>например</a:t>
            </a:r>
            <a:r>
              <a:rPr lang="ru-RU" dirty="0" smtClean="0"/>
              <a:t>, открыть определённый файл или базу данных</a:t>
            </a:r>
            <a:r>
              <a:rPr lang="ru-RU" dirty="0"/>
              <a:t>).</a:t>
            </a:r>
          </a:p>
          <a:p>
            <a:r>
              <a:rPr lang="ru-RU" dirty="0" smtClean="0"/>
              <a:t>В отличие от обычных методов, конструкторы имеют определённые правила по поводу их имён</a:t>
            </a:r>
            <a:r>
              <a:rPr lang="ru-RU" dirty="0"/>
              <a:t>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dirty="0" smtClean="0"/>
              <a:t>   Конструкторы всегда должны иметь то же имя, что и класс (учитываются верхний и нижний регистры</a:t>
            </a:r>
            <a:r>
              <a:rPr lang="ru-RU" dirty="0"/>
              <a:t>).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dirty="0" smtClean="0"/>
              <a:t>   Конструкторы не имеют типа возврата (даже </a:t>
            </a:r>
            <a:r>
              <a:rPr lang="ru-RU" dirty="0" err="1" smtClean="0"/>
              <a:t>void</a:t>
            </a:r>
            <a:r>
              <a:rPr lang="ru-RU" dirty="0" smtClean="0"/>
              <a:t>-а</a:t>
            </a:r>
            <a:r>
              <a:rPr lang="ru-RU" dirty="0"/>
              <a:t>).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994787" y="4455379"/>
            <a:ext cx="1020249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(&lt;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параметры конструктора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&gt;){</a:t>
            </a:r>
            <a:endParaRPr lang="ru-R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// </a:t>
            </a:r>
            <a:r>
              <a:rPr lang="ru-R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блок кода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7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1756</TotalTime>
  <Words>1119</Words>
  <Application>Microsoft Office PowerPoint</Application>
  <PresentationFormat>Широкоэкранный</PresentationFormat>
  <Paragraphs>283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Consolas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Пысин Максим Дмитриевич</cp:lastModifiedBy>
  <cp:revision>223</cp:revision>
  <dcterms:created xsi:type="dcterms:W3CDTF">2018-10-31T17:08:02Z</dcterms:created>
  <dcterms:modified xsi:type="dcterms:W3CDTF">2022-10-02T21:27:34Z</dcterms:modified>
</cp:coreProperties>
</file>

<file path=docProps/thumbnail.jpeg>
</file>